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61" r:id="rId4"/>
    <p:sldId id="262" r:id="rId5"/>
    <p:sldId id="263" r:id="rId6"/>
    <p:sldId id="276" r:id="rId7"/>
    <p:sldId id="264" r:id="rId8"/>
    <p:sldId id="277" r:id="rId9"/>
    <p:sldId id="275" r:id="rId10"/>
    <p:sldId id="27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79" r:id="rId1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0311" autoAdjust="0"/>
  </p:normalViewPr>
  <p:slideViewPr>
    <p:cSldViewPr snapToGrid="0">
      <p:cViewPr varScale="1">
        <p:scale>
          <a:sx n="82" d="100"/>
          <a:sy n="82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0850-82EE-4F77-95F6-840BE58F7D0F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010F-5B62-4827-A140-00F995E18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5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F7AC7-726E-4C49-89A0-684EC4CB8B15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6492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9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97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6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08AB7F-2C86-4A33-A1B8-E098989FB411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6978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3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60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9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CDABA1-3D40-4C28-BCDB-E6B971796D72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55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C8F1E-2FA8-4B34-9ED0-07C2B4CFBC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3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3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8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08116-55F7-4ABD-A282-B1C681E5A037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679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21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972050 w 120000"/>
              <a:gd name="T3" fmla="*/ 0 h 120000"/>
              <a:gd name="T4" fmla="*/ 4972050 w 120000"/>
              <a:gd name="T5" fmla="*/ 3729038 h 120000"/>
              <a:gd name="T6" fmla="*/ 0 w 120000"/>
              <a:gd name="T7" fmla="*/ 372903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50179" name="Shape 21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6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010F-5B62-4827-A140-00F995E182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8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2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2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3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4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1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7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CCD-59F9-4E3E-9D32-CE90119F0F7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1CCD-C71F-4C8A-B9B4-22F106E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toon@ed.ac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10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‘Current Research Information Systems (CRIS): What are they and what do they do?’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6515"/>
            <a:ext cx="9144000" cy="1655762"/>
          </a:xfrm>
        </p:spPr>
        <p:txBody>
          <a:bodyPr/>
          <a:lstStyle/>
          <a:p>
            <a:r>
              <a:rPr lang="en-GB" dirty="0" smtClean="0"/>
              <a:t>James Toon</a:t>
            </a:r>
          </a:p>
          <a:p>
            <a:r>
              <a:rPr lang="en-GB" dirty="0"/>
              <a:t>Research Information Systems </a:t>
            </a:r>
            <a:r>
              <a:rPr lang="en-GB" dirty="0" smtClean="0"/>
              <a:t>Manager, University of Edinburgh</a:t>
            </a:r>
          </a:p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March 2015</a:t>
            </a:r>
            <a:endParaRPr lang="en-GB" dirty="0"/>
          </a:p>
        </p:txBody>
      </p:sp>
      <p:pic>
        <p:nvPicPr>
          <p:cNvPr id="1028" name="Picture 4" descr="The University of Edinburgh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72" y="5687239"/>
            <a:ext cx="896465" cy="8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6" y="5678830"/>
            <a:ext cx="1428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30" y="5232278"/>
            <a:ext cx="384800" cy="3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2530" y="5232278"/>
            <a:ext cx="306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@jamestoon</a:t>
            </a:r>
          </a:p>
        </p:txBody>
      </p:sp>
    </p:spTree>
    <p:extLst>
      <p:ext uri="{BB962C8B-B14F-4D97-AF65-F5344CB8AC3E}">
        <p14:creationId xmlns:p14="http://schemas.microsoft.com/office/powerpoint/2010/main" val="66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70238" y="51353"/>
            <a:ext cx="10132540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</a:rPr>
              <a:t>…User </a:t>
            </a:r>
            <a:r>
              <a:rPr lang="en-US" altLang="en-US" b="1" dirty="0" smtClean="0">
                <a:solidFill>
                  <a:srgbClr val="0070C0"/>
                </a:solidFill>
              </a:rPr>
              <a:t>communities – Edinburgh Experience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2021" y="1194353"/>
            <a:ext cx="10223157" cy="11343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600" b="1" dirty="0" smtClean="0">
                <a:solidFill>
                  <a:srgbClr val="002060"/>
                </a:solidFill>
              </a:rPr>
              <a:t>CRIS requires close collaboration between departments, which has the benefit of breaking down functional silos. There are challenges however with how to approach stakeholder management.</a:t>
            </a:r>
            <a:endParaRPr lang="en-GB" altLang="en-US" sz="2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238" y="2741414"/>
            <a:ext cx="59188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Approaches are very different across different subjects</a:t>
            </a:r>
          </a:p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Research </a:t>
            </a:r>
            <a:r>
              <a:rPr lang="en-GB" altLang="en-US" sz="2400" dirty="0" smtClean="0">
                <a:solidFill>
                  <a:srgbClr val="002060"/>
                </a:solidFill>
              </a:rPr>
              <a:t>Information </a:t>
            </a:r>
            <a:r>
              <a:rPr lang="en-GB" altLang="en-US" sz="2400" dirty="0">
                <a:solidFill>
                  <a:srgbClr val="002060"/>
                </a:solidFill>
              </a:rPr>
              <a:t>Management as a profession</a:t>
            </a:r>
          </a:p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University data governance – managing the institutional data model</a:t>
            </a:r>
          </a:p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Coordinating messages across </a:t>
            </a:r>
            <a:r>
              <a:rPr lang="en-GB" altLang="en-US" sz="2400" dirty="0" smtClean="0">
                <a:solidFill>
                  <a:srgbClr val="002060"/>
                </a:solidFill>
              </a:rPr>
              <a:t>departmental teams to academic staff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Introduction of new content types</a:t>
            </a:r>
          </a:p>
          <a:p>
            <a:pPr marL="571562" indent="-5715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Managing expectations of academic staff</a:t>
            </a:r>
          </a:p>
          <a:p>
            <a:pPr marL="62">
              <a:defRPr/>
            </a:pPr>
            <a:endParaRPr lang="en-GB" alt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ile:Old College of Edinburgh Un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7" y="2741414"/>
            <a:ext cx="4964319" cy="3645534"/>
          </a:xfrm>
          <a:prstGeom prst="rect">
            <a:avLst/>
          </a:prstGeom>
          <a:noFill/>
          <a:ln w="63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8595" y="6396439"/>
            <a:ext cx="503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</a:rPr>
              <a:t>By Kim </a:t>
            </a:r>
            <a:r>
              <a:rPr lang="en-GB" sz="900" dirty="0" err="1">
                <a:solidFill>
                  <a:srgbClr val="002060"/>
                </a:solidFill>
              </a:rPr>
              <a:t>Traynor</a:t>
            </a:r>
            <a:r>
              <a:rPr lang="en-GB" sz="900" dirty="0">
                <a:solidFill>
                  <a:srgbClr val="002060"/>
                </a:solidFill>
              </a:rPr>
              <a:t> (Own work) [CC BY-SA 3.0 (http://creativecommons.org/licenses/by-sa/3.0)],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8685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6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5. Analysis of data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83028"/>
            <a:ext cx="5809735" cy="45358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What proportion of my School published open access in accordance with policy x</a:t>
            </a:r>
          </a:p>
          <a:p>
            <a:pPr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Show </a:t>
            </a:r>
            <a:r>
              <a:rPr lang="en-GB" sz="2400" dirty="0">
                <a:solidFill>
                  <a:srgbClr val="002060"/>
                </a:solidFill>
              </a:rPr>
              <a:t>me the total editorial/peer review activities undertaken by research staff in high impact journals for my unit of assessment</a:t>
            </a:r>
          </a:p>
          <a:p>
            <a:pPr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We wish to develop our collaborations with </a:t>
            </a:r>
            <a:r>
              <a:rPr lang="en-GB" sz="2400" dirty="0" smtClean="0">
                <a:solidFill>
                  <a:srgbClr val="002060"/>
                </a:solidFill>
              </a:rPr>
              <a:t>University X, who are the best people to help us make initial contact, and which subjects should we focus on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What </a:t>
            </a:r>
            <a:r>
              <a:rPr lang="en-GB" sz="2400" dirty="0">
                <a:solidFill>
                  <a:srgbClr val="002060"/>
                </a:solidFill>
              </a:rPr>
              <a:t>press coverage across my </a:t>
            </a:r>
            <a:r>
              <a:rPr lang="en-GB" sz="2400" dirty="0" smtClean="0">
                <a:solidFill>
                  <a:srgbClr val="002060"/>
                </a:solidFill>
              </a:rPr>
              <a:t>School might provide evidence of impact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22085"/>
            <a:ext cx="1051560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can be systematically analysed and is reportable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4" y="2047702"/>
            <a:ext cx="3700849" cy="4671128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1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6. Data Connections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47" y="2594188"/>
            <a:ext cx="6141098" cy="407115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Publication </a:t>
            </a:r>
            <a:r>
              <a:rPr lang="en-GB" dirty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solidFill>
                  <a:srgbClr val="002060"/>
                </a:solidFill>
              </a:rPr>
              <a:t> Activity </a:t>
            </a:r>
            <a:r>
              <a:rPr lang="en-GB" dirty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solidFill>
                  <a:srgbClr val="002060"/>
                </a:solidFill>
              </a:rPr>
              <a:t> Paper </a:t>
            </a:r>
            <a:r>
              <a:rPr lang="en-GB" dirty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solidFill>
                  <a:srgbClr val="002060"/>
                </a:solidFill>
              </a:rPr>
              <a:t> Impact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Funding  </a:t>
            </a:r>
            <a:r>
              <a:rPr lang="en-GB" dirty="0" smtClean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</a:rPr>
              <a:t>Publications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Project </a:t>
            </a:r>
            <a:r>
              <a:rPr lang="en-GB" dirty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solidFill>
                  <a:srgbClr val="002060"/>
                </a:solidFill>
              </a:rPr>
              <a:t> Funding</a:t>
            </a:r>
            <a:r>
              <a:rPr lang="en-GB" baseline="-25000" dirty="0" smtClean="0">
                <a:solidFill>
                  <a:srgbClr val="00206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 thru Funding</a:t>
            </a:r>
            <a:r>
              <a:rPr lang="en-GB" baseline="-25000" dirty="0" smtClean="0">
                <a:solidFill>
                  <a:srgbClr val="002060"/>
                </a:solidFill>
              </a:rPr>
              <a:t>n  </a:t>
            </a:r>
            <a:r>
              <a:rPr lang="en-GB" dirty="0" smtClean="0">
                <a:solidFill>
                  <a:srgbClr val="002060"/>
                </a:solidFill>
              </a:rPr>
              <a:t>with associated outcomes</a:t>
            </a:r>
            <a:endParaRPr lang="en-GB" baseline="-250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Equipment </a:t>
            </a:r>
            <a:r>
              <a:rPr lang="en-GB" dirty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solidFill>
                  <a:srgbClr val="002060"/>
                </a:solidFill>
              </a:rPr>
              <a:t> Research Data </a:t>
            </a:r>
            <a:r>
              <a:rPr lang="en-GB" dirty="0" smtClean="0">
                <a:solidFill>
                  <a:srgbClr val="002060"/>
                </a:solidFill>
                <a:latin typeface="Wingdings" panose="05000000000000000000" pitchFamily="2" charset="2"/>
              </a:rPr>
              <a:t>è</a:t>
            </a:r>
            <a:r>
              <a:rPr lang="en-GB" dirty="0" smtClean="0">
                <a:latin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Publication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Explore co-author networks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3143" y="1523999"/>
            <a:ext cx="10700657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can be </a:t>
            </a:r>
            <a:r>
              <a:rPr lang="en-GB" sz="2800" b="1" dirty="0" smtClean="0">
                <a:solidFill>
                  <a:srgbClr val="002060"/>
                </a:solidFill>
              </a:rPr>
              <a:t>easily related </a:t>
            </a:r>
            <a:r>
              <a:rPr lang="en-GB" sz="2800" b="1" dirty="0">
                <a:solidFill>
                  <a:srgbClr val="002060"/>
                </a:solidFill>
              </a:rPr>
              <a:t>to other content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20" y="2594187"/>
            <a:ext cx="5405572" cy="4071159"/>
          </a:xfrm>
          <a:prstGeom prst="rect">
            <a:avLst/>
          </a:prstGeom>
          <a:ln w="63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7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694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7. Standardisation and data quality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122"/>
            <a:ext cx="6205151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Content policies </a:t>
            </a:r>
            <a:r>
              <a:rPr lang="en-GB" dirty="0" err="1" smtClean="0">
                <a:solidFill>
                  <a:srgbClr val="002060"/>
                </a:solidFill>
              </a:rPr>
              <a:t>ie</a:t>
            </a:r>
            <a:r>
              <a:rPr lang="en-GB" dirty="0" smtClean="0">
                <a:solidFill>
                  <a:srgbClr val="002060"/>
                </a:solidFill>
              </a:rPr>
              <a:t>. Syntax for describing external organisations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Taxonomies for content type (i.e. activities, impact evidence)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Use of identifiers (</a:t>
            </a:r>
            <a:r>
              <a:rPr lang="en-GB" dirty="0" err="1" smtClean="0">
                <a:solidFill>
                  <a:srgbClr val="002060"/>
                </a:solidFill>
              </a:rPr>
              <a:t>i.e</a:t>
            </a:r>
            <a:r>
              <a:rPr lang="en-GB" dirty="0" smtClean="0">
                <a:solidFill>
                  <a:srgbClr val="002060"/>
                </a:solidFill>
              </a:rPr>
              <a:t> ORCID)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Use of common data models (i.e. </a:t>
            </a:r>
            <a:r>
              <a:rPr lang="en-GB" dirty="0" smtClean="0">
                <a:solidFill>
                  <a:srgbClr val="002060"/>
                </a:solidFill>
              </a:rPr>
              <a:t>CERIF, VIVO) </a:t>
            </a:r>
            <a:r>
              <a:rPr lang="en-GB" dirty="0" smtClean="0">
                <a:solidFill>
                  <a:srgbClr val="002060"/>
                </a:solidFill>
              </a:rPr>
              <a:t>allow for benchmarking and data transfer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60148"/>
            <a:ext cx="1051560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is consistent, well formed and subject to quality controls</a:t>
            </a:r>
          </a:p>
          <a:p>
            <a:endParaRPr lang="en-GB" dirty="0"/>
          </a:p>
        </p:txBody>
      </p:sp>
      <p:pic>
        <p:nvPicPr>
          <p:cNvPr id="3074" name="Picture 2" descr="http://proj.badc.rl.ac.uk/moles/raw-attachment/wiki/CRIS/cerif-main-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77" y="2664971"/>
            <a:ext cx="3001274" cy="19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61" y="2331817"/>
            <a:ext cx="3001274" cy="950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52" y="4507486"/>
            <a:ext cx="2354766" cy="68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91" y="5558440"/>
            <a:ext cx="2697209" cy="1124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67" y="5505248"/>
            <a:ext cx="2666924" cy="11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22637" y="188913"/>
            <a:ext cx="9299275" cy="11430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…Data quality – Edinburgh Experience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22636" y="1291295"/>
            <a:ext cx="8237840" cy="97411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rgbClr val="002060"/>
                </a:solidFill>
              </a:rPr>
              <a:t>Keeping on top of maintenance chores a </a:t>
            </a:r>
            <a:r>
              <a:rPr lang="en-GB" altLang="en-US" b="1" u="sng" dirty="0">
                <a:solidFill>
                  <a:srgbClr val="002060"/>
                </a:solidFill>
              </a:rPr>
              <a:t>BIG</a:t>
            </a:r>
            <a:r>
              <a:rPr lang="en-GB" altLang="en-US" b="1" dirty="0">
                <a:solidFill>
                  <a:srgbClr val="002060"/>
                </a:solidFill>
              </a:rPr>
              <a:t> job, made more complex by having a CRIS.</a:t>
            </a:r>
          </a:p>
          <a:p>
            <a:pPr marL="0" indent="0">
              <a:buNone/>
            </a:pP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2636" y="2613112"/>
            <a:ext cx="8237840" cy="33845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2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2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2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kern="0" dirty="0"/>
              <a:t>For example, on top of dealing with management of outcomes data we </a:t>
            </a:r>
            <a:r>
              <a:rPr lang="en-GB" sz="2800" kern="0" dirty="0" smtClean="0"/>
              <a:t>have to curate and disambiguate;</a:t>
            </a:r>
            <a:endParaRPr lang="en-GB" sz="2800" kern="0" dirty="0"/>
          </a:p>
          <a:p>
            <a:pPr marL="0" indent="0">
              <a:buNone/>
              <a:defRPr/>
            </a:pPr>
            <a:endParaRPr lang="en-GB" sz="900" kern="0" dirty="0"/>
          </a:p>
          <a:p>
            <a:pPr>
              <a:defRPr/>
            </a:pPr>
            <a:r>
              <a:rPr lang="en-GB" sz="2800" kern="0" dirty="0"/>
              <a:t>50398 external organisations</a:t>
            </a:r>
          </a:p>
          <a:p>
            <a:pPr>
              <a:defRPr/>
            </a:pPr>
            <a:r>
              <a:rPr lang="en-GB" sz="2800" kern="0" dirty="0"/>
              <a:t>144976 external persons</a:t>
            </a:r>
          </a:p>
          <a:p>
            <a:pPr>
              <a:defRPr/>
            </a:pPr>
            <a:r>
              <a:rPr lang="en-GB" sz="2800" kern="0" dirty="0"/>
              <a:t>10320 journals</a:t>
            </a:r>
          </a:p>
          <a:p>
            <a:pPr>
              <a:defRPr/>
            </a:pPr>
            <a:r>
              <a:rPr lang="en-GB" sz="2800" kern="0" dirty="0"/>
              <a:t>3768 publishers</a:t>
            </a:r>
          </a:p>
          <a:p>
            <a:pPr>
              <a:defRPr/>
            </a:pPr>
            <a:endParaRPr lang="en-GB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74" y="538545"/>
            <a:ext cx="1677537" cy="6048584"/>
          </a:xfrm>
          <a:prstGeom prst="rect">
            <a:avLst/>
          </a:prstGeom>
          <a:ln w="6350">
            <a:solidFill>
              <a:schemeClr val="accent3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9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433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8. Content is available for reuse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342" y="2741760"/>
            <a:ext cx="5774486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Aim to be ‘one stop shop’ for researchers and research managers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Use in CV’s for promotion, review, proposal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Use in press releases and news items (deep linking)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Re-use in promoting activity and developing impact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Re-use for web applications and school/college websites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Use for research strategy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259413"/>
            <a:ext cx="1051560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is accessible for multiple institutional purposes, reducing duplication of entry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2" y="3239559"/>
            <a:ext cx="4370506" cy="3202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060340" y="3574883"/>
            <a:ext cx="2248655" cy="218202"/>
          </a:xfrm>
          <a:prstGeom prst="roundRect">
            <a:avLst/>
          </a:prstGeom>
          <a:solidFill>
            <a:srgbClr val="FFCCC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715493" y="4550373"/>
            <a:ext cx="2557212" cy="245394"/>
          </a:xfrm>
          <a:prstGeom prst="roundRect">
            <a:avLst/>
          </a:prstGeom>
          <a:solidFill>
            <a:srgbClr val="FFCCCC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891610" y="3812337"/>
            <a:ext cx="829860" cy="227828"/>
          </a:xfrm>
          <a:prstGeom prst="roundRect">
            <a:avLst/>
          </a:prstGeom>
          <a:solidFill>
            <a:srgbClr val="FFCCCC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>
            <a:stCxn id="12" idx="2"/>
            <a:endCxn id="6" idx="1"/>
          </p:cNvCxnSpPr>
          <p:nvPr/>
        </p:nvCxnSpPr>
        <p:spPr>
          <a:xfrm>
            <a:off x="541149" y="3475408"/>
            <a:ext cx="519191" cy="2085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  <a:endCxn id="8" idx="1"/>
          </p:cNvCxnSpPr>
          <p:nvPr/>
        </p:nvCxnSpPr>
        <p:spPr>
          <a:xfrm flipV="1">
            <a:off x="557059" y="3926251"/>
            <a:ext cx="1334551" cy="41659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55041" y="4840773"/>
            <a:ext cx="810517" cy="16096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9620" y="3103182"/>
            <a:ext cx="703057" cy="372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+mn-lt"/>
              </a:rPr>
              <a:t>Event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21" y="4342848"/>
            <a:ext cx="1021475" cy="373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+mn-lt"/>
              </a:rPr>
              <a:t>Activity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72705" y="3594136"/>
            <a:ext cx="918623" cy="227828"/>
          </a:xfrm>
          <a:prstGeom prst="roundRect">
            <a:avLst/>
          </a:prstGeom>
          <a:solidFill>
            <a:srgbClr val="FFCCCC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156148" y="3807525"/>
            <a:ext cx="352233" cy="227828"/>
          </a:xfrm>
          <a:prstGeom prst="roundRect">
            <a:avLst/>
          </a:prstGeom>
          <a:solidFill>
            <a:srgbClr val="FFCCCC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67241" y="3206078"/>
            <a:ext cx="319827" cy="34334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7898" y="2857275"/>
            <a:ext cx="1021475" cy="373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+mn-lt"/>
              </a:rPr>
              <a:t>Person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13085" y="3975988"/>
            <a:ext cx="511443" cy="227828"/>
          </a:xfrm>
          <a:prstGeom prst="roundRect">
            <a:avLst/>
          </a:prstGeom>
          <a:solidFill>
            <a:srgbClr val="FFCCCC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393329" y="2834441"/>
            <a:ext cx="1021476" cy="373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+mn-lt"/>
              </a:rPr>
              <a:t>Paper</a:t>
            </a: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 flipH="1">
            <a:off x="3168807" y="3161367"/>
            <a:ext cx="561250" cy="81462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19145" y="6401442"/>
            <a:ext cx="1152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1958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43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9. Content is marketable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150"/>
            <a:ext cx="4788243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Promotion of University research capability via dedicated portals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Aggregate view of research for public, press, potential staff/students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Content can be delivered for specific community purposes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Content accessible via discovery services or via web API/OAI-PMH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2275"/>
            <a:ext cx="10515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is capable of selling the </a:t>
            </a:r>
            <a:r>
              <a:rPr lang="en-GB" sz="2800" b="1" dirty="0" smtClean="0">
                <a:solidFill>
                  <a:srgbClr val="002060"/>
                </a:solidFill>
              </a:rPr>
              <a:t>institutional </a:t>
            </a:r>
            <a:r>
              <a:rPr lang="en-GB" sz="2800" b="1" dirty="0">
                <a:solidFill>
                  <a:srgbClr val="002060"/>
                </a:solidFill>
              </a:rPr>
              <a:t>research capability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52" y="2301150"/>
            <a:ext cx="4017358" cy="4372404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hape 183"/>
          <p:cNvSpPr txBox="1"/>
          <p:nvPr/>
        </p:nvSpPr>
        <p:spPr>
          <a:xfrm>
            <a:off x="9948738" y="2506662"/>
            <a:ext cx="1845275" cy="179348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spcBef>
                <a:spcPts val="0"/>
              </a:spcBef>
              <a:buSzPct val="25000"/>
              <a:defRPr/>
            </a:pP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Content added to </a:t>
            </a:r>
            <a:r>
              <a:rPr lang="en-GB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CRIS </a:t>
            </a:r>
            <a:r>
              <a:rPr lang="en-GB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 available publicly via the Edinburgh Research Explorer.</a:t>
            </a:r>
          </a:p>
        </p:txBody>
      </p:sp>
      <p:cxnSp>
        <p:nvCxnSpPr>
          <p:cNvPr id="7" name="Shape 184"/>
          <p:cNvCxnSpPr/>
          <p:nvPr/>
        </p:nvCxnSpPr>
        <p:spPr>
          <a:xfrm flipH="1">
            <a:off x="7669427" y="3099163"/>
            <a:ext cx="2279311" cy="533723"/>
          </a:xfrm>
          <a:prstGeom prst="straightConnector1">
            <a:avLst/>
          </a:prstGeom>
          <a:noFill/>
          <a:ln w="9525" cap="flat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42295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27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10. Content for external usage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1214"/>
            <a:ext cx="8602362" cy="4351338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</a:rPr>
              <a:t>Research assessment (REF)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Compliance reporting (i.e. RCUK)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Statistical Reporting (HESA)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Collaboration between institutions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As part of national/international aggregation systems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3999"/>
            <a:ext cx="10515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is transportable – can be used to submit to external sources in an interoperable format</a:t>
            </a:r>
          </a:p>
        </p:txBody>
      </p:sp>
      <p:pic>
        <p:nvPicPr>
          <p:cNvPr id="1026" name="Picture 2" descr="http://blogs.bournemouth.ac.uk/research/files/2013/12/REF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83" y="2688283"/>
            <a:ext cx="2717722" cy="6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55" y="3657600"/>
            <a:ext cx="1765345" cy="1765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00" y="3809985"/>
            <a:ext cx="1171429" cy="9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14" y="5752459"/>
            <a:ext cx="113347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8" y="5752459"/>
            <a:ext cx="1051013" cy="7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75838" y="2266908"/>
            <a:ext cx="8229600" cy="230509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6000" b="1" dirty="0" smtClean="0">
                <a:solidFill>
                  <a:srgbClr val="0070C0"/>
                </a:solidFill>
              </a:rPr>
              <a:t>Thank You for listening.</a:t>
            </a:r>
            <a:br>
              <a:rPr lang="en-GB" altLang="en-US" sz="6000" b="1" dirty="0" smtClean="0">
                <a:solidFill>
                  <a:srgbClr val="0070C0"/>
                </a:solidFill>
              </a:rPr>
            </a:br>
            <a:r>
              <a:rPr lang="en-GB" altLang="en-US" sz="6000" b="1" dirty="0" smtClean="0">
                <a:solidFill>
                  <a:srgbClr val="0070C0"/>
                </a:solidFill>
              </a:rPr>
              <a:t/>
            </a:r>
            <a:br>
              <a:rPr lang="en-GB" altLang="en-US" sz="6000" b="1" dirty="0" smtClean="0">
                <a:solidFill>
                  <a:srgbClr val="0070C0"/>
                </a:solidFill>
              </a:rPr>
            </a:br>
            <a:r>
              <a:rPr lang="en-GB" altLang="en-US" sz="6000" b="1" dirty="0" smtClean="0">
                <a:solidFill>
                  <a:srgbClr val="0070C0"/>
                </a:solidFill>
              </a:rPr>
              <a:t>Any 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838" y="528869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Please feel free to email me at anytime on  </a:t>
            </a:r>
            <a:r>
              <a:rPr lang="en-GB" sz="2400" dirty="0" smtClean="0">
                <a:solidFill>
                  <a:srgbClr val="002060"/>
                </a:solidFill>
                <a:hlinkClick r:id="rId3"/>
              </a:rPr>
              <a:t>james.toon@ed.ac.uk</a:t>
            </a:r>
            <a:r>
              <a:rPr lang="en-GB" sz="2400" dirty="0" smtClean="0">
                <a:solidFill>
                  <a:srgbClr val="002060"/>
                </a:solidFill>
              </a:rPr>
              <a:t> if you need any further information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87" y="2874065"/>
            <a:ext cx="6594145" cy="1858350"/>
          </a:xfrm>
          <a:ln w="63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1775632"/>
            <a:ext cx="573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This is a reasonable ‘starting point’…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3658" y="5621231"/>
            <a:ext cx="452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…But far too simplistic really.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98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70C0"/>
                </a:solidFill>
              </a:rPr>
              <a:t>What is a CRIS?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07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1. Characterisation of a CRIS system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9202"/>
            <a:ext cx="9900138" cy="2914779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Like to think </a:t>
            </a:r>
            <a:r>
              <a:rPr lang="en-GB" dirty="0">
                <a:solidFill>
                  <a:srgbClr val="002060"/>
                </a:solidFill>
              </a:rPr>
              <a:t>of it as an academic CV representing the whole </a:t>
            </a:r>
            <a:r>
              <a:rPr lang="en-GB" dirty="0" smtClean="0">
                <a:solidFill>
                  <a:srgbClr val="002060"/>
                </a:solidFill>
              </a:rPr>
              <a:t>institution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Provides platform for integrated research information management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Provides services for both ‘top-down’ and ‘bottom up’ requirements of researchers and administrators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23639"/>
            <a:ext cx="10204938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Picture of the current </a:t>
            </a:r>
            <a:r>
              <a:rPr lang="en-GB" sz="2800" b="1" dirty="0" smtClean="0">
                <a:solidFill>
                  <a:srgbClr val="002060"/>
                </a:solidFill>
              </a:rPr>
              <a:t>research capability </a:t>
            </a:r>
            <a:r>
              <a:rPr lang="en-GB" sz="2800" b="1" dirty="0">
                <a:solidFill>
                  <a:srgbClr val="002060"/>
                </a:solidFill>
              </a:rPr>
              <a:t>and current </a:t>
            </a:r>
            <a:r>
              <a:rPr lang="en-GB" sz="2800" b="1" dirty="0" smtClean="0">
                <a:solidFill>
                  <a:srgbClr val="002060"/>
                </a:solidFill>
              </a:rPr>
              <a:t>research activity </a:t>
            </a:r>
            <a:r>
              <a:rPr lang="en-GB" sz="2800" b="1" dirty="0">
                <a:solidFill>
                  <a:srgbClr val="002060"/>
                </a:solidFill>
              </a:rPr>
              <a:t>being </a:t>
            </a:r>
            <a:r>
              <a:rPr lang="en-GB" sz="2800" b="1" dirty="0" smtClean="0">
                <a:solidFill>
                  <a:srgbClr val="002060"/>
                </a:solidFill>
              </a:rPr>
              <a:t>undertaken by an institution</a:t>
            </a:r>
            <a:endParaRPr lang="en-GB" sz="2800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7509969" y="3391730"/>
            <a:ext cx="6377355" cy="3900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4173417" y="5945671"/>
            <a:ext cx="7561386" cy="3900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380013" y="3031833"/>
            <a:ext cx="14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People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3357" y="6252327"/>
            <a:ext cx="45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Organisation/Subject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31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2. CRIS Scope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27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Pre-award (funding discovery, applications management)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Post-award (funding awarded, projects, management process)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People (Academic attributes, profiles, CV’s, supervisions)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Research outcomes (i.e. publications, press, patents, impact, research data)</a:t>
            </a:r>
          </a:p>
          <a:p>
            <a:r>
              <a:rPr lang="en-GB" dirty="0">
                <a:solidFill>
                  <a:srgbClr val="002060"/>
                </a:solidFill>
              </a:rPr>
              <a:t>Professional activities and accolades (i.e. invited presentations, peer/editorial review, prizes or awards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Student (i.e. workflows for thesis deposit)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Research assessment and compliance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Management information (KPI, metrics, bibliometrics)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530" y="1404347"/>
            <a:ext cx="1051560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Very broad in </a:t>
            </a:r>
            <a:r>
              <a:rPr lang="en-GB" sz="2800" b="1" dirty="0" smtClean="0">
                <a:solidFill>
                  <a:srgbClr val="002060"/>
                </a:solidFill>
              </a:rPr>
              <a:t>coverage, </a:t>
            </a:r>
            <a:r>
              <a:rPr lang="en-GB" sz="2800" b="1" dirty="0">
                <a:solidFill>
                  <a:srgbClr val="002060"/>
                </a:solidFill>
              </a:rPr>
              <a:t>servicing institutional research needs;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0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180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3. Integrated architecture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4" y="2937496"/>
            <a:ext cx="3536093" cy="37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>
                <a:solidFill>
                  <a:srgbClr val="002060"/>
                </a:solidFill>
              </a:rPr>
              <a:t>Data in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HR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Finance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Pre-award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Student Systems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IP/Licensing systems</a:t>
            </a:r>
          </a:p>
          <a:p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Press Office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15" y="1234478"/>
            <a:ext cx="105156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</a:rPr>
              <a:t>Allows integration with corporate systems (such as HR and Finance) for data that is managed as the ‘golden copy’ elsewhere in the institution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93733" y="2813955"/>
            <a:ext cx="4376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b="1" dirty="0" smtClean="0">
                <a:solidFill>
                  <a:srgbClr val="002060"/>
                </a:solidFill>
              </a:rPr>
              <a:t>Data out</a:t>
            </a:r>
            <a:endParaRPr lang="en-GB" sz="2600" b="1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Portals/Discovery services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Institutional repositories (</a:t>
            </a:r>
            <a:r>
              <a:rPr lang="en-GB" sz="2600" dirty="0" err="1" smtClean="0">
                <a:solidFill>
                  <a:srgbClr val="002060"/>
                </a:solidFill>
              </a:rPr>
              <a:t>inc.</a:t>
            </a:r>
            <a:r>
              <a:rPr lang="en-GB" sz="2600" dirty="0" smtClean="0">
                <a:solidFill>
                  <a:srgbClr val="002060"/>
                </a:solidFill>
              </a:rPr>
              <a:t> Data)</a:t>
            </a:r>
            <a:endParaRPr lang="en-GB" sz="2600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Content Management Systems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Web Services </a:t>
            </a:r>
            <a:endParaRPr lang="en-GB" sz="2600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CV’s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Research assessment</a:t>
            </a:r>
            <a:endParaRPr lang="en-GB" sz="26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590535" y="3725293"/>
            <a:ext cx="1720482" cy="1610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CRIS Workflows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3859" y="3641124"/>
            <a:ext cx="1400433" cy="40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13903" y="4258962"/>
            <a:ext cx="1186248" cy="6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34032" y="4485397"/>
            <a:ext cx="708454" cy="276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14364" y="4810897"/>
            <a:ext cx="659928" cy="5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77426" y="3673613"/>
            <a:ext cx="403655" cy="157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79973" y="4367647"/>
            <a:ext cx="716692" cy="1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36723" y="4974182"/>
            <a:ext cx="1002957" cy="49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openclipart.org/image/300px/svg_to_png/193427/Happy-Stick-Figure-Su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99" y="5795689"/>
            <a:ext cx="649532" cy="5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54612" y="6295424"/>
            <a:ext cx="239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Happy Users</a:t>
            </a:r>
            <a:endParaRPr lang="en-GB" sz="2800" dirty="0">
              <a:solidFill>
                <a:srgbClr val="00206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28761" y="5434672"/>
            <a:ext cx="68648" cy="29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2662" y="5413706"/>
            <a:ext cx="107379" cy="316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1518" y="2409506"/>
            <a:ext cx="408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Research Administrators</a:t>
            </a:r>
            <a:endParaRPr lang="en-GB" sz="2800" dirty="0">
              <a:solidFill>
                <a:srgbClr val="00206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653217" y="3522603"/>
            <a:ext cx="88384" cy="19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172662" y="3517273"/>
            <a:ext cx="148494" cy="19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296732" y="2901129"/>
            <a:ext cx="308088" cy="500689"/>
            <a:chOff x="0" y="0"/>
            <a:chExt cx="571500" cy="1177925"/>
          </a:xfrm>
        </p:grpSpPr>
        <p:sp>
          <p:nvSpPr>
            <p:cNvPr id="44" name="Smiley Face 43"/>
            <p:cNvSpPr/>
            <p:nvPr/>
          </p:nvSpPr>
          <p:spPr>
            <a:xfrm>
              <a:off x="66675" y="0"/>
              <a:ext cx="428625" cy="428625"/>
            </a:xfrm>
            <a:prstGeom prst="smileyFac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85750" y="425450"/>
              <a:ext cx="3175" cy="4699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925" y="892175"/>
              <a:ext cx="127000" cy="28575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42875" y="892175"/>
              <a:ext cx="142875" cy="28575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85750" y="542925"/>
              <a:ext cx="285750" cy="6667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0" y="517525"/>
              <a:ext cx="285750" cy="9525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2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22937" y="171156"/>
            <a:ext cx="8229600" cy="11430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</a:rPr>
              <a:t>…Edinburgh </a:t>
            </a:r>
            <a:r>
              <a:rPr lang="en-GB" altLang="en-US" b="1" dirty="0" smtClean="0">
                <a:solidFill>
                  <a:srgbClr val="0070C0"/>
                </a:solidFill>
              </a:rPr>
              <a:t>Approach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0967" y="2176961"/>
            <a:ext cx="828040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2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2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2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2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25F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10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400" kern="0" dirty="0" smtClean="0"/>
              <a:t>Intermediate </a:t>
            </a:r>
            <a:r>
              <a:rPr lang="en-GB" sz="2400" kern="0" dirty="0"/>
              <a:t>data (built in-house)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1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105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400" kern="0" dirty="0" smtClean="0"/>
              <a:t>CRIS – </a:t>
            </a:r>
            <a:r>
              <a:rPr lang="en-GB" sz="2400" kern="0" dirty="0"/>
              <a:t>the admin interface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GB" sz="2400" kern="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400" kern="0" dirty="0"/>
          </a:p>
          <a:p>
            <a:pPr lvl="1">
              <a:lnSpc>
                <a:spcPct val="140000"/>
              </a:lnSpc>
              <a:buSzPct val="70000"/>
              <a:buFontTx/>
              <a:buNone/>
              <a:defRPr/>
            </a:pPr>
            <a:endParaRPr lang="en-GB" sz="2400" kern="0" dirty="0"/>
          </a:p>
        </p:txBody>
      </p:sp>
      <p:sp>
        <p:nvSpPr>
          <p:cNvPr id="6" name="Down Arrow 1"/>
          <p:cNvSpPr>
            <a:spLocks noChangeArrowheads="1"/>
          </p:cNvSpPr>
          <p:nvPr/>
        </p:nvSpPr>
        <p:spPr bwMode="auto">
          <a:xfrm>
            <a:off x="4661065" y="3203280"/>
            <a:ext cx="2219325" cy="12239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latin typeface="+mn-lt"/>
              </a:rPr>
              <a:t>Managed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latin typeface="+mn-lt"/>
              </a:rPr>
              <a:t>via</a:t>
            </a:r>
          </a:p>
        </p:txBody>
      </p:sp>
      <p:sp>
        <p:nvSpPr>
          <p:cNvPr id="7" name="Down Arrow 7"/>
          <p:cNvSpPr>
            <a:spLocks noChangeArrowheads="1"/>
          </p:cNvSpPr>
          <p:nvPr/>
        </p:nvSpPr>
        <p:spPr bwMode="auto">
          <a:xfrm>
            <a:off x="4507078" y="1471317"/>
            <a:ext cx="2528887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latin typeface="+mn-lt"/>
              </a:rPr>
              <a:t>Corporate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latin typeface="+mn-lt"/>
              </a:rPr>
              <a:t>Systems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70239" y="5146381"/>
            <a:ext cx="2400300" cy="973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solidFill>
                  <a:srgbClr val="002060"/>
                </a:solidFill>
                <a:latin typeface="+mn-lt"/>
              </a:rPr>
              <a:t>Edinburgh Research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solidFill>
                  <a:srgbClr val="002060"/>
                </a:solidFill>
                <a:latin typeface="+mn-lt"/>
              </a:rPr>
              <a:t> Explorer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70914" y="5146381"/>
            <a:ext cx="2400300" cy="9731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solidFill>
                  <a:srgbClr val="002060"/>
                </a:solidFill>
                <a:latin typeface="+mn-lt"/>
              </a:rPr>
              <a:t>Web service layer</a:t>
            </a:r>
          </a:p>
        </p:txBody>
      </p:sp>
      <p:sp>
        <p:nvSpPr>
          <p:cNvPr id="10" name="Left-Right Arrow 4"/>
          <p:cNvSpPr>
            <a:spLocks noChangeArrowheads="1"/>
          </p:cNvSpPr>
          <p:nvPr/>
        </p:nvSpPr>
        <p:spPr bwMode="auto">
          <a:xfrm>
            <a:off x="4415002" y="5200356"/>
            <a:ext cx="2711450" cy="865187"/>
          </a:xfrm>
          <a:prstGeom prst="leftRightArrow">
            <a:avLst>
              <a:gd name="adj1" fmla="val 50000"/>
              <a:gd name="adj2" fmla="val 499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0" dirty="0">
                <a:latin typeface="+mn-lt"/>
              </a:rPr>
              <a:t>Published via</a:t>
            </a:r>
          </a:p>
        </p:txBody>
      </p:sp>
      <p:sp>
        <p:nvSpPr>
          <p:cNvPr id="11" name="Shape 183"/>
          <p:cNvSpPr txBox="1"/>
          <p:nvPr/>
        </p:nvSpPr>
        <p:spPr>
          <a:xfrm>
            <a:off x="7878156" y="798421"/>
            <a:ext cx="1793058" cy="1466465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GB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Content synchronised via HR, Finance systems on nightly basis</a:t>
            </a:r>
          </a:p>
        </p:txBody>
      </p:sp>
      <p:cxnSp>
        <p:nvCxnSpPr>
          <p:cNvPr id="12" name="Shape 184"/>
          <p:cNvCxnSpPr/>
          <p:nvPr/>
        </p:nvCxnSpPr>
        <p:spPr>
          <a:xfrm flipH="1">
            <a:off x="6614278" y="1564980"/>
            <a:ext cx="1263878" cy="193210"/>
          </a:xfrm>
          <a:prstGeom prst="straightConnector1">
            <a:avLst/>
          </a:prstGeom>
          <a:noFill/>
          <a:ln w="9525" cap="flat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153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…The repository question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2159"/>
            <a:ext cx="10515600" cy="386859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Yes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Known connectors in place for most repositories (</a:t>
            </a:r>
            <a:r>
              <a:rPr lang="en-GB" dirty="0" err="1" smtClean="0">
                <a:solidFill>
                  <a:srgbClr val="002060"/>
                </a:solidFill>
              </a:rPr>
              <a:t>Dspace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ePrints</a:t>
            </a:r>
            <a:r>
              <a:rPr lang="en-GB" dirty="0" smtClean="0">
                <a:solidFill>
                  <a:srgbClr val="002060"/>
                </a:solidFill>
              </a:rPr>
              <a:t>, Fedora etc.)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Carries some business and technical risks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Repository functionality and services provided by most CRIS suppliers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CRIS web portals for public access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Additional ‘repository functions’ increasingly provided (DOI minting, Preservation, OAI-PMH)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Whether you should is entirely down to you…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11439"/>
            <a:ext cx="10515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Can </a:t>
            </a:r>
            <a:r>
              <a:rPr lang="en-GB" sz="2800" b="1" dirty="0" smtClean="0">
                <a:solidFill>
                  <a:srgbClr val="002060"/>
                </a:solidFill>
              </a:rPr>
              <a:t>a CRIS system connect to an external institutional repository?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15002" y="341403"/>
            <a:ext cx="1812941" cy="3094147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GB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Publications with full text (open access) content available via Edinburgh Research Explorer, together with information on rights as required.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70" y="184744"/>
            <a:ext cx="5021622" cy="5384441"/>
          </a:xfrm>
          <a:prstGeom prst="rect">
            <a:avLst/>
          </a:prstGeom>
          <a:ln w="63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3" name="Shape 213"/>
          <p:cNvCxnSpPr/>
          <p:nvPr/>
        </p:nvCxnSpPr>
        <p:spPr>
          <a:xfrm>
            <a:off x="2027943" y="1877950"/>
            <a:ext cx="1032498" cy="1145168"/>
          </a:xfrm>
          <a:prstGeom prst="straightConnector1">
            <a:avLst/>
          </a:prstGeom>
          <a:noFill/>
          <a:ln w="9525" cap="flat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" name="Shape 212"/>
          <p:cNvSpPr txBox="1"/>
          <p:nvPr/>
        </p:nvSpPr>
        <p:spPr>
          <a:xfrm>
            <a:off x="215002" y="4836366"/>
            <a:ext cx="1505650" cy="1465639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GB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Able to link related funding and other content types. </a:t>
            </a:r>
          </a:p>
        </p:txBody>
      </p:sp>
      <p:cxnSp>
        <p:nvCxnSpPr>
          <p:cNvPr id="16" name="Shape 213"/>
          <p:cNvCxnSpPr>
            <a:stCxn id="15" idx="3"/>
          </p:cNvCxnSpPr>
          <p:nvPr/>
        </p:nvCxnSpPr>
        <p:spPr>
          <a:xfrm flipV="1">
            <a:off x="1720652" y="4423934"/>
            <a:ext cx="653408" cy="1145252"/>
          </a:xfrm>
          <a:prstGeom prst="straightConnector1">
            <a:avLst/>
          </a:prstGeom>
          <a:noFill/>
          <a:ln w="9525" cap="flat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69" y="1299543"/>
            <a:ext cx="4161742" cy="5281127"/>
          </a:xfrm>
          <a:prstGeom prst="rect">
            <a:avLst/>
          </a:prstGeom>
          <a:ln w="6350">
            <a:solidFill>
              <a:schemeClr val="accent3"/>
            </a:solidFill>
          </a:ln>
          <a:effectLst>
            <a:outerShdw blurRad="50800" dist="38100" dir="33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hape 213"/>
          <p:cNvCxnSpPr/>
          <p:nvPr/>
        </p:nvCxnSpPr>
        <p:spPr>
          <a:xfrm>
            <a:off x="5142774" y="3188126"/>
            <a:ext cx="2501634" cy="481914"/>
          </a:xfrm>
          <a:prstGeom prst="straightConnector1">
            <a:avLst/>
          </a:prstGeom>
          <a:noFill/>
          <a:ln w="9525" cap="flat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" name="Shape 212"/>
          <p:cNvSpPr txBox="1"/>
          <p:nvPr/>
        </p:nvSpPr>
        <p:spPr>
          <a:xfrm>
            <a:off x="7990525" y="404832"/>
            <a:ext cx="3464805" cy="686016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>
              <a:buSzPct val="25000"/>
              <a:defRPr/>
            </a:pPr>
            <a:r>
              <a:rPr lang="en-GB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Coversheet to provide additional information and rights detail</a:t>
            </a:r>
            <a:endParaRPr lang="en-GB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033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4. Integrated services and workflows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74754"/>
            <a:ext cx="10515600" cy="338115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Funding discovery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Applications management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Post award management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Research outcomes management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Research assessment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Public access via web portal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Web services/API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34976"/>
            <a:ext cx="10515600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Content can be managed using complex workflows designed to meet specific administrative and academic purposes (such as maintaining publication record/REF/open access etc.)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2472411"/>
            <a:ext cx="2076450" cy="38100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55" y="4622329"/>
            <a:ext cx="1990725" cy="193357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1041</Words>
  <Application>Microsoft Office PowerPoint</Application>
  <PresentationFormat>Widescreen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 ‘Current Research Information Systems (CRIS): What are they and what do they do?’</vt:lpstr>
      <vt:lpstr>PowerPoint Presentation</vt:lpstr>
      <vt:lpstr>1. Characterisation of a CRIS system</vt:lpstr>
      <vt:lpstr>2. CRIS Scope</vt:lpstr>
      <vt:lpstr>3. Integrated architecture</vt:lpstr>
      <vt:lpstr>…Edinburgh Approach</vt:lpstr>
      <vt:lpstr>…The repository question</vt:lpstr>
      <vt:lpstr>PowerPoint Presentation</vt:lpstr>
      <vt:lpstr>4. Integrated services and workflows</vt:lpstr>
      <vt:lpstr>…User communities – Edinburgh Experience</vt:lpstr>
      <vt:lpstr>5. Analysis of data</vt:lpstr>
      <vt:lpstr>6. Data Connections</vt:lpstr>
      <vt:lpstr>7. Standardisation and data quality</vt:lpstr>
      <vt:lpstr>…Data quality – Edinburgh Experience</vt:lpstr>
      <vt:lpstr>8. Content is available for reuse</vt:lpstr>
      <vt:lpstr>9. Content is marketable</vt:lpstr>
      <vt:lpstr>10. Content for external usage</vt:lpstr>
      <vt:lpstr>Thank You for listening.  Any Questions?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UKSG Seminar presentation on ‘what is a CRIS’</dc:title>
  <dc:creator>TOON James</dc:creator>
  <cp:lastModifiedBy>TOON James</cp:lastModifiedBy>
  <cp:revision>84</cp:revision>
  <cp:lastPrinted>2015-03-17T08:41:00Z</cp:lastPrinted>
  <dcterms:created xsi:type="dcterms:W3CDTF">2015-02-25T09:33:16Z</dcterms:created>
  <dcterms:modified xsi:type="dcterms:W3CDTF">2015-03-19T13:39:59Z</dcterms:modified>
</cp:coreProperties>
</file>